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9"/>
  </p:handoutMasterIdLst>
  <p:sldIdLst>
    <p:sldId id="320" r:id="rId3"/>
    <p:sldId id="324" r:id="rId4"/>
    <p:sldId id="1270" r:id="rId6"/>
    <p:sldId id="1326" r:id="rId7"/>
    <p:sldId id="1262" r:id="rId8"/>
    <p:sldId id="1264" r:id="rId9"/>
    <p:sldId id="1263" r:id="rId10"/>
    <p:sldId id="1268" r:id="rId11"/>
    <p:sldId id="1266" r:id="rId12"/>
    <p:sldId id="1267" r:id="rId13"/>
    <p:sldId id="1271" r:id="rId14"/>
    <p:sldId id="1265" r:id="rId15"/>
    <p:sldId id="1274" r:id="rId16"/>
    <p:sldId id="1304" r:id="rId17"/>
    <p:sldId id="1295" r:id="rId18"/>
    <p:sldId id="1272" r:id="rId19"/>
    <p:sldId id="1292" r:id="rId20"/>
    <p:sldId id="1291" r:id="rId21"/>
    <p:sldId id="1293" r:id="rId22"/>
    <p:sldId id="1290" r:id="rId23"/>
    <p:sldId id="1294" r:id="rId24"/>
    <p:sldId id="1289" r:id="rId25"/>
    <p:sldId id="1297" r:id="rId26"/>
    <p:sldId id="1298" r:id="rId27"/>
    <p:sldId id="1299" r:id="rId28"/>
    <p:sldId id="1300" r:id="rId29"/>
    <p:sldId id="1301" r:id="rId30"/>
    <p:sldId id="1273" r:id="rId31"/>
    <p:sldId id="1296" r:id="rId32"/>
    <p:sldId id="1302" r:id="rId33"/>
    <p:sldId id="1303" r:id="rId34"/>
    <p:sldId id="1277" r:id="rId35"/>
    <p:sldId id="1275" r:id="rId36"/>
    <p:sldId id="1276" r:id="rId37"/>
    <p:sldId id="318" r:id="rId38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2A7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9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tags" Target="tags/tag20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6" Type="http://schemas.openxmlformats.org/officeDocument/2006/relationships/tags" Target="../tags/tag13.xml"/><Relationship Id="rId15" Type="http://schemas.openxmlformats.org/officeDocument/2006/relationships/image" Target="../media/image2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任意多边形 5"/>
          <p:cNvSpPr/>
          <p:nvPr userDrawn="1">
            <p:custDataLst>
              <p:tags r:id="rId2"/>
            </p:custDataLst>
          </p:nvPr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PA_任意多边形 9"/>
          <p:cNvSpPr/>
          <p:nvPr userDrawn="1">
            <p:custDataLst>
              <p:tags r:id="rId4"/>
            </p:custDataLst>
          </p:nvPr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PA_任意多边形 13"/>
          <p:cNvSpPr/>
          <p:nvPr userDrawn="1">
            <p:custDataLst>
              <p:tags r:id="rId5"/>
            </p:custDataLst>
          </p:nvPr>
        </p:nvSpPr>
        <p:spPr bwMode="auto">
          <a:xfrm>
            <a:off x="4839550" y="1373119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PA_任意多边形 17"/>
          <p:cNvSpPr/>
          <p:nvPr userDrawn="1">
            <p:custDataLst>
              <p:tags r:id="rId6"/>
            </p:custDataLst>
          </p:nvPr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PA_矩形 19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PA_矩形 20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PA_矩形 21"/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PA_任意多边形 22"/>
          <p:cNvSpPr/>
          <p:nvPr userDrawn="1">
            <p:custDataLst>
              <p:tags r:id="rId10"/>
            </p:custDataLst>
          </p:nvPr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8" name="PA_直接连接符 27"/>
          <p:cNvCxnSpPr/>
          <p:nvPr userDrawn="1">
            <p:custDataLst>
              <p:tags r:id="rId11"/>
            </p:custDataLst>
          </p:nvPr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文本框 28"/>
          <p:cNvSpPr txBox="1"/>
          <p:nvPr userDrawn="1">
            <p:custDataLst>
              <p:tags r:id="rId12"/>
            </p:custDataLst>
          </p:nvPr>
        </p:nvSpPr>
        <p:spPr>
          <a:xfrm>
            <a:off x="9852872" y="48048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传承高铁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PA_文本框 29"/>
          <p:cNvSpPr txBox="1"/>
          <p:nvPr userDrawn="1">
            <p:custDataLst>
              <p:tags r:id="rId13"/>
            </p:custDataLst>
          </p:nvPr>
        </p:nvSpPr>
        <p:spPr>
          <a:xfrm>
            <a:off x="8146701" y="465068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河北中车数智科技有限公司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PA_文本框 28"/>
          <p:cNvSpPr txBox="1"/>
          <p:nvPr userDrawn="1">
            <p:custDataLst>
              <p:tags r:id="rId14"/>
            </p:custDataLst>
          </p:nvPr>
        </p:nvSpPr>
        <p:spPr>
          <a:xfrm>
            <a:off x="697597" y="58048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守护天机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267335" y="21145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31746" y="2042809"/>
            <a:ext cx="652329" cy="652329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6534785" y="3102610"/>
            <a:ext cx="4888230" cy="577215"/>
          </a:xfrm>
        </p:spPr>
        <p:txBody>
          <a:bodyPr>
            <a:noAutofit/>
          </a:bodyPr>
          <a:lstStyle>
            <a:lvl1pPr algn="r">
              <a:def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dirty="0"/>
              <a:t>单击此处编辑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0" hasCustomPrompt="1"/>
          </p:nvPr>
        </p:nvSpPr>
        <p:spPr>
          <a:xfrm>
            <a:off x="7786370" y="3943985"/>
            <a:ext cx="3622675" cy="377825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</a:t>
            </a:r>
            <a:r>
              <a:rPr>
                <a:sym typeface="+mn-ea"/>
              </a:rPr>
              <a:t>小标题</a:t>
            </a:r>
            <a:endParaRPr>
              <a:sym typeface="+mn-ea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idx="11" hasCustomPrompt="1"/>
          </p:nvPr>
        </p:nvSpPr>
        <p:spPr>
          <a:xfrm>
            <a:off x="7970520" y="5026660"/>
            <a:ext cx="3423920" cy="448310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>
                <a:sym typeface="+mn-ea"/>
              </a:rPr>
              <a:t>单击</a:t>
            </a:r>
            <a:r>
              <a:rPr>
                <a:sym typeface="+mn-ea"/>
              </a:rPr>
              <a:t>此处编辑</a:t>
            </a:r>
            <a:r>
              <a:rPr>
                <a:sym typeface="+mn-ea"/>
              </a:rPr>
              <a:t>时间</a:t>
            </a:r>
            <a:endParaRPr>
              <a:sym typeface="+mn-ea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5" name="PA_文本框 26"/>
          <p:cNvSpPr txBox="1"/>
          <p:nvPr userDrawn="1">
            <p:custDataLst>
              <p:tags r:id="rId16"/>
            </p:custDataLst>
          </p:nvPr>
        </p:nvSpPr>
        <p:spPr>
          <a:xfrm>
            <a:off x="9008555" y="19686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天机系列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auto">
          <a:xfrm>
            <a:off x="0" y="1655892"/>
            <a:ext cx="12191999" cy="3546216"/>
          </a:xfrm>
          <a:prstGeom prst="rect">
            <a:avLst/>
          </a:prstGeom>
          <a:solidFill>
            <a:srgbClr val="0162A7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Freeform 6"/>
          <p:cNvSpPr/>
          <p:nvPr userDrawn="1"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Freeform 7"/>
          <p:cNvSpPr/>
          <p:nvPr userDrawn="1"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3" hasCustomPrompt="1"/>
          </p:nvPr>
        </p:nvSpPr>
        <p:spPr>
          <a:xfrm>
            <a:off x="5416550" y="3176905"/>
            <a:ext cx="727710" cy="3594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  <a:lvl2pPr marL="457200" lvl="1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01</a:t>
            </a:r>
            <a:endParaRPr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4" hasCustomPrompt="1"/>
          </p:nvPr>
        </p:nvSpPr>
        <p:spPr>
          <a:xfrm>
            <a:off x="756920" y="2937510"/>
            <a:ext cx="3886200" cy="838200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615"/>
            <a:ext cx="8169910" cy="886460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650" y="392836"/>
            <a:ext cx="10515600" cy="576984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Shape"/>
          <p:cNvSpPr/>
          <p:nvPr userDrawn="1"/>
        </p:nvSpPr>
        <p:spPr>
          <a:xfrm>
            <a:off x="7613570" y="484085"/>
            <a:ext cx="383120" cy="383120"/>
          </a:xfrm>
          <a:custGeom>
            <a:avLst/>
            <a:gdLst>
              <a:gd name="connsiteX0" fmla="*/ 171957 w 576064"/>
              <a:gd name="connsiteY0" fmla="*/ 96048 h 576064"/>
              <a:gd name="connsiteX1" fmla="*/ 171957 w 576064"/>
              <a:gd name="connsiteY1" fmla="*/ 480016 h 576064"/>
              <a:gd name="connsiteX2" fmla="*/ 502964 w 576064"/>
              <a:gd name="connsiteY2" fmla="*/ 288032 h 576064"/>
              <a:gd name="connsiteX3" fmla="*/ 288032 w 576064"/>
              <a:gd name="connsiteY3" fmla="*/ 0 h 576064"/>
              <a:gd name="connsiteX4" fmla="*/ 576064 w 576064"/>
              <a:gd name="connsiteY4" fmla="*/ 288032 h 576064"/>
              <a:gd name="connsiteX5" fmla="*/ 288032 w 576064"/>
              <a:gd name="connsiteY5" fmla="*/ 576064 h 576064"/>
              <a:gd name="connsiteX6" fmla="*/ 0 w 576064"/>
              <a:gd name="connsiteY6" fmla="*/ 288032 h 576064"/>
              <a:gd name="connsiteX7" fmla="*/ 288032 w 576064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064" h="576064">
                <a:moveTo>
                  <a:pt x="171957" y="96048"/>
                </a:moveTo>
                <a:lnTo>
                  <a:pt x="171957" y="480016"/>
                </a:lnTo>
                <a:lnTo>
                  <a:pt x="502964" y="288032"/>
                </a:lnTo>
                <a:close/>
                <a:moveTo>
                  <a:pt x="288032" y="0"/>
                </a:moveTo>
                <a:cubicBezTo>
                  <a:pt x="447108" y="0"/>
                  <a:pt x="576064" y="128956"/>
                  <a:pt x="576064" y="288032"/>
                </a:cubicBezTo>
                <a:cubicBezTo>
                  <a:pt x="576064" y="447108"/>
                  <a:pt x="447108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10505200" y="44709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950" y="455484"/>
            <a:ext cx="432854" cy="43285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ldLvl="0" animBg="1"/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B2A2-61C4-4EB0-86FB-F394674D73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图表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384300"/>
            <a:ext cx="9706610" cy="4091305"/>
          </a:xfrm>
          <a:prstGeom prst="rect">
            <a:avLst/>
          </a:prstGeom>
        </p:spPr>
      </p:pic>
      <p:sp>
        <p:nvSpPr>
          <p:cNvPr id="11" name="Freeform 9"/>
          <p:cNvSpPr/>
          <p:nvPr userDrawn="1"/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Freeform 13"/>
          <p:cNvSpPr/>
          <p:nvPr userDrawn="1"/>
        </p:nvSpPr>
        <p:spPr bwMode="auto">
          <a:xfrm>
            <a:off x="4839550" y="1381374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Freeform 17"/>
          <p:cNvSpPr/>
          <p:nvPr userDrawn="1"/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Rectangle 18"/>
          <p:cNvSpPr>
            <a:spLocks noChangeArrowheads="1"/>
          </p:cNvSpPr>
          <p:nvPr userDrawn="1"/>
        </p:nvSpPr>
        <p:spPr bwMode="auto">
          <a:xfrm rot="10800000">
            <a:off x="1612216" y="301163"/>
            <a:ext cx="3203932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Rectangle 19"/>
          <p:cNvSpPr>
            <a:spLocks noChangeArrowheads="1"/>
          </p:cNvSpPr>
          <p:nvPr userDrawn="1"/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20"/>
          <p:cNvSpPr>
            <a:spLocks noChangeArrowheads="1"/>
          </p:cNvSpPr>
          <p:nvPr userDrawn="1"/>
        </p:nvSpPr>
        <p:spPr bwMode="auto">
          <a:xfrm rot="10800000">
            <a:off x="271703" y="851177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21"/>
          <p:cNvSpPr>
            <a:spLocks noChangeArrowheads="1"/>
          </p:cNvSpPr>
          <p:nvPr userDrawn="1"/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634729" y="2602886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谢谢观看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349998" y="43848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 userDrawn="1"/>
        </p:nvSpPr>
        <p:spPr>
          <a:xfrm>
            <a:off x="9879748" y="458427"/>
            <a:ext cx="1877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守护天机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8147690" y="461880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河北中车数智科技有限公司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295995" y="133020"/>
            <a:ext cx="2749035" cy="934920"/>
            <a:chOff x="633" y="230"/>
            <a:chExt cx="1226" cy="417"/>
          </a:xfrm>
        </p:grpSpPr>
        <p:sp>
          <p:nvSpPr>
            <p:cNvPr id="10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6" name="图片 35" descr="模糊的照片上写着字&#10;&#10;中度可信度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03" y="5609657"/>
            <a:ext cx="4886325" cy="1247775"/>
          </a:xfrm>
          <a:prstGeom prst="rect">
            <a:avLst/>
          </a:prstGeom>
        </p:spPr>
      </p:pic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19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hyperlink" Target="https://docs.jumpserver.org/zh/v4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jumpserver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堡垒机的目标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70215" y="2172970"/>
            <a:ext cx="3876675" cy="2761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堡垒机的建设目标可以概括为</a:t>
            </a:r>
            <a:r>
              <a:rPr lang="en-US" altLang="zh-CN"/>
              <a:t>5W</a:t>
            </a:r>
            <a:r>
              <a:rPr lang="zh-CN" altLang="en-US"/>
              <a:t>，主要是为了降低运维风险。具体如下：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审计：你做了什么？（</a:t>
            </a:r>
            <a:r>
              <a:rPr lang="en-US" altLang="zh-CN"/>
              <a:t>What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授权：你能做哪些？（</a:t>
            </a:r>
            <a:r>
              <a:rPr lang="en-US" altLang="zh-CN"/>
              <a:t>Which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账号：你要去哪？（</a:t>
            </a:r>
            <a:r>
              <a:rPr lang="en-US" altLang="zh-CN"/>
              <a:t>Where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认证：你是谁？（</a:t>
            </a:r>
            <a:r>
              <a:rPr lang="en-US" altLang="zh-CN"/>
              <a:t>Who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来源：访问时间？（</a:t>
            </a:r>
            <a:r>
              <a:rPr lang="en-US" altLang="zh-CN"/>
              <a:t>When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529715"/>
            <a:ext cx="7649210" cy="3747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3075940"/>
            <a:ext cx="7160260" cy="34315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</p:nvPr>
        </p:nvSpPr>
        <p:spPr>
          <a:xfrm>
            <a:off x="756920" y="2937510"/>
            <a:ext cx="4234180" cy="838200"/>
          </a:xfrm>
        </p:spPr>
        <p:txBody>
          <a:bodyPr/>
          <a:p>
            <a:r>
              <a:rPr lang="en-US" altLang="zh-CN">
                <a:sym typeface="+mn-ea"/>
              </a:rPr>
              <a:t>jumpserver</a:t>
            </a:r>
            <a:endParaRPr lang="en-US" altLang="zh-CN">
              <a:sym typeface="+mn-ea"/>
            </a:endParaRPr>
          </a:p>
          <a:p>
            <a:r>
              <a:rPr>
                <a:sym typeface="+mn-ea"/>
              </a:rPr>
              <a:t>安装</a:t>
            </a:r>
            <a:endParaRPr>
              <a:latin typeface="+mn-lt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5920" y="1177925"/>
            <a:ext cx="3987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JumpServer </a:t>
            </a:r>
            <a:r>
              <a:rPr lang="zh-CN" altLang="en-US"/>
              <a:t>官方文档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>
                <a:hlinkClick r:id="rId1" action="ppaction://hlinkfile"/>
              </a:rPr>
              <a:t>https://docs.jumpserver.org/zh/v4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2404745"/>
            <a:ext cx="9537065" cy="39808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05910" y="1265555"/>
            <a:ext cx="760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注意硬件最低要求：</a:t>
            </a:r>
            <a:r>
              <a:rPr lang="en-US" altLang="zh-CN"/>
              <a:t>2Core/8GB RAM/60G HDD </a:t>
            </a:r>
            <a:r>
              <a:rPr lang="zh-CN" altLang="en-US"/>
              <a:t>主流</a:t>
            </a:r>
            <a:r>
              <a:rPr lang="en-US" altLang="zh-CN"/>
              <a:t> Linux 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1475" y="1929765"/>
            <a:ext cx="1164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curl -sSL https://resource.fit2cloud.com/jumpserver/jumpserver/releases/latest/download/quick_start.sh | bash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1837690"/>
            <a:ext cx="10839450" cy="4476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7845" y="1330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安装完成，注意记录登录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离线安装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352550"/>
            <a:ext cx="476123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上传到部署服务器的</a:t>
            </a:r>
            <a:r>
              <a:rPr lang="en-US" altLang="zh-CN"/>
              <a:t> /opt </a:t>
            </a:r>
            <a:r>
              <a:rPr lang="zh-CN" altLang="en-US"/>
              <a:t>目录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解压</a:t>
            </a:r>
            <a:endParaRPr lang="zh-CN" altLang="en-US"/>
          </a:p>
          <a:p>
            <a:r>
              <a:rPr lang="en-US" altLang="zh-CN"/>
              <a:t>cd /opt</a:t>
            </a:r>
            <a:endParaRPr lang="en-US" altLang="zh-CN"/>
          </a:p>
          <a:p>
            <a:r>
              <a:rPr lang="en-US" altLang="zh-CN"/>
              <a:t>tar -xf jumpserver-ce-v4.4.1-x86_64.tar.gz</a:t>
            </a:r>
            <a:endParaRPr lang="en-US" altLang="zh-CN"/>
          </a:p>
          <a:p>
            <a:r>
              <a:rPr lang="en-US" altLang="zh-CN"/>
              <a:t>cd jumpserver-ce-v4.4.1-x86_64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 </a:t>
            </a:r>
            <a:r>
              <a:rPr lang="zh-CN" altLang="en-US"/>
              <a:t>安装</a:t>
            </a:r>
            <a:endParaRPr lang="zh-CN" altLang="en-US"/>
          </a:p>
          <a:p>
            <a:r>
              <a:rPr lang="en-US" altLang="zh-CN"/>
              <a:t>./jmsctl.sh install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 </a:t>
            </a:r>
            <a:r>
              <a:rPr lang="zh-CN" altLang="en-US"/>
              <a:t>启动</a:t>
            </a:r>
            <a:endParaRPr lang="zh-CN" altLang="en-US"/>
          </a:p>
          <a:p>
            <a:r>
              <a:rPr lang="en-US" altLang="zh-CN"/>
              <a:t>./jmsctl.sh start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0" y="1413510"/>
            <a:ext cx="6269990" cy="4073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3233420"/>
            <a:ext cx="4693285" cy="3477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770" y="5487035"/>
            <a:ext cx="3550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安装完成后</a:t>
            </a:r>
            <a:r>
              <a:rPr lang="en-US" altLang="zh-CN"/>
              <a:t> JumpServer </a:t>
            </a:r>
            <a:r>
              <a:rPr lang="zh-CN" altLang="en-US"/>
              <a:t>配置文件路径为：</a:t>
            </a:r>
            <a:r>
              <a:rPr lang="en-US" altLang="zh-CN"/>
              <a:t> /opt/jumpserver/config/config.txt</a:t>
            </a:r>
            <a:endParaRPr lang="en-US" altLang="zh-CN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</p:nvPr>
        </p:nvSpPr>
        <p:spPr>
          <a:xfrm>
            <a:off x="756920" y="2937510"/>
            <a:ext cx="4234180" cy="838200"/>
          </a:xfrm>
        </p:spPr>
        <p:txBody>
          <a:bodyPr/>
          <a:p>
            <a:r>
              <a:rPr lang="en-US" altLang="zh-CN">
                <a:sym typeface="+mn-ea"/>
              </a:rPr>
              <a:t>jumpserver</a:t>
            </a:r>
            <a:endParaRPr lang="en-US" altLang="zh-CN">
              <a:sym typeface="+mn-ea"/>
            </a:endParaRPr>
          </a:p>
          <a:p>
            <a:r>
              <a:rPr>
                <a:latin typeface="+mn-lt"/>
                <a:ea typeface="+mn-ea"/>
                <a:sym typeface="+mn-ea"/>
              </a:rPr>
              <a:t>使用</a:t>
            </a:r>
            <a:endParaRPr>
              <a:latin typeface="+mn-lt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控制</a:t>
            </a:r>
            <a:r>
              <a:rPr lang="zh-CN" altLang="en-US"/>
              <a:t>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02385"/>
            <a:ext cx="10389870" cy="486664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用户管理</a:t>
            </a:r>
            <a:r>
              <a:rPr lang="en-US" altLang="zh-CN"/>
              <a:t>-</a:t>
            </a:r>
            <a:r>
              <a:rPr lang="zh-CN" altLang="en-US"/>
              <a:t>用户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767205"/>
            <a:ext cx="7694295" cy="3604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0" y="3064510"/>
            <a:ext cx="7362825" cy="1861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3900" y="1464310"/>
            <a:ext cx="3510280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用于管理</a:t>
            </a:r>
            <a:r>
              <a:rPr lang="en-US" altLang="zh-CN"/>
              <a:t>jump server</a:t>
            </a:r>
            <a:r>
              <a:rPr lang="zh-CN" altLang="en-US"/>
              <a:t>用户，用户填写</a:t>
            </a:r>
            <a:r>
              <a:rPr lang="zh-CN" altLang="en-US"/>
              <a:t>真是邮箱，可用于推送</a:t>
            </a:r>
            <a:r>
              <a:rPr lang="zh-CN" altLang="en-US"/>
              <a:t>信息。</a:t>
            </a:r>
            <a:endParaRPr lang="zh-CN" altLang="en-US"/>
          </a:p>
          <a:p>
            <a:r>
              <a:rPr lang="zh-CN" altLang="en-US"/>
              <a:t>创建用户或用户组</a:t>
            </a:r>
            <a:r>
              <a:rPr lang="zh-CN" altLang="en-US"/>
              <a:t>时，可导出模板后批量导入进行创建。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4993640"/>
            <a:ext cx="7336155" cy="160972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用户管理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/>
              <a:t>邮件</a:t>
            </a:r>
            <a:r>
              <a:rPr lang="zh-CN" altLang="en-US"/>
              <a:t>推送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455" y="2334895"/>
            <a:ext cx="4279265" cy="3979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96455" y="12007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如果使用发送邮件，需要在邮箱的后台设置开启相关</a:t>
            </a:r>
            <a:r>
              <a:rPr lang="zh-CN" altLang="en-US"/>
              <a:t>服务，并在系统设置中配置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" y="1445895"/>
            <a:ext cx="6303010" cy="2988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90" y="3629025"/>
            <a:ext cx="3545205" cy="30111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用户管理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系统角色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1851660"/>
            <a:ext cx="9120505" cy="4271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725" y="1292225"/>
            <a:ext cx="1130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通过配置系统角色，决定该用户登录系统后能进行查看和操作的内容。用户账户登陆进去只能</a:t>
            </a:r>
            <a:r>
              <a:rPr lang="zh-CN" altLang="en-US"/>
              <a:t>查看</a:t>
            </a:r>
            <a:r>
              <a:rPr lang="zh-CN" altLang="en-US"/>
              <a:t>工作台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60" y="3997960"/>
            <a:ext cx="7272655" cy="21894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</p:nvPr>
        </p:nvSpPr>
        <p:spPr>
          <a:xfrm>
            <a:off x="756920" y="2937510"/>
            <a:ext cx="4234180" cy="838200"/>
          </a:xfrm>
        </p:spPr>
        <p:txBody>
          <a:bodyPr/>
          <a:p>
            <a:r>
              <a:rPr lang="en-US" altLang="zh-CN">
                <a:sym typeface="+mn-ea"/>
              </a:rPr>
              <a:t>jumpserver</a:t>
            </a:r>
            <a:endParaRPr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用户管理</a:t>
            </a:r>
            <a:r>
              <a:rPr lang="en-US" altLang="zh-CN">
                <a:sym typeface="+mn-ea"/>
              </a:rPr>
              <a:t>-</a:t>
            </a:r>
            <a:r>
              <a:rPr lang="en-US" altLang="zh-CN"/>
              <a:t>MFA</a:t>
            </a:r>
            <a:r>
              <a:rPr lang="zh-CN" altLang="en-US"/>
              <a:t>认证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40" y="2155825"/>
            <a:ext cx="7802245" cy="3654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6755" y="1553210"/>
            <a:ext cx="10003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MFA</a:t>
            </a:r>
            <a:r>
              <a:rPr lang="zh-CN" altLang="en-US"/>
              <a:t>认证：账户设置多因子认证，安全性高。通过密码</a:t>
            </a:r>
            <a:r>
              <a:rPr lang="en-US" altLang="zh-CN"/>
              <a:t>+</a:t>
            </a:r>
            <a:r>
              <a:rPr lang="zh-CN" altLang="en-US"/>
              <a:t>手机</a:t>
            </a:r>
            <a:r>
              <a:rPr lang="en-US" altLang="zh-CN"/>
              <a:t>app</a:t>
            </a:r>
            <a:r>
              <a:rPr lang="zh-CN" altLang="en-US"/>
              <a:t>生成验证码</a:t>
            </a:r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54465" y="2155825"/>
            <a:ext cx="1910715" cy="35540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资产管理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374775"/>
            <a:ext cx="9088120" cy="33070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4681855"/>
            <a:ext cx="9806940" cy="199771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620250" y="1434465"/>
            <a:ext cx="2362835" cy="2782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资产管理</a:t>
            </a:r>
            <a:endParaRPr lang="zh-CN" altLang="en-US"/>
          </a:p>
          <a:p>
            <a:r>
              <a:rPr lang="zh-CN" altLang="en-US"/>
              <a:t>可以是能够直达的公网或者内网资产。也可以是网关，通过网关跳转登录资产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账号管理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420620"/>
            <a:ext cx="10837545" cy="374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760" y="1453515"/>
            <a:ext cx="7700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记录登录各个资产的账号密码。同样可以导入，也可进行账号推送，在指定资产下建立账号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账号管理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账号推送</a:t>
            </a:r>
            <a:endParaRPr lang="zh-CN" altLang="en-US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29690"/>
            <a:ext cx="8187690" cy="3834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10" y="1731645"/>
            <a:ext cx="4436110" cy="303022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账号管理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账号推送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58900"/>
            <a:ext cx="8561705" cy="4010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0" y="2174875"/>
            <a:ext cx="5467350" cy="4029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9770" y="57581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查看账号列表出现</a:t>
            </a:r>
            <a:r>
              <a:rPr lang="en-US" altLang="zh-CN"/>
              <a:t>jim</a:t>
            </a:r>
            <a:r>
              <a:rPr lang="zh-CN" altLang="en-US"/>
              <a:t>对应的账号，并能够通过该账号进行登录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授权管理</a:t>
            </a:r>
            <a:r>
              <a:rPr lang="en-US" altLang="zh-CN"/>
              <a:t>-</a:t>
            </a:r>
            <a:r>
              <a:rPr lang="zh-CN" altLang="en-US"/>
              <a:t>资产授权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92555"/>
            <a:ext cx="8693785" cy="4072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84995" y="1392555"/>
            <a:ext cx="2407285" cy="2437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可以创建资产授权规则，允许指定用户通过指定账号访问指定资产。另外可以对其动作进行限制，如不能删除文件。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授权管理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命令过滤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93190"/>
            <a:ext cx="9966325" cy="1544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" y="3274695"/>
            <a:ext cx="3228340" cy="2741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65" y="2801620"/>
            <a:ext cx="3862070" cy="3940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80500" y="3457575"/>
            <a:ext cx="2496820" cy="2204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新建命令组，再创建命令过滤规则，在规则中添加。对命令组的限制，指定用户、资产、账号能否使用命令组进行操作。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授权管理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命令过滤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572895"/>
            <a:ext cx="864870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84360" y="2069465"/>
            <a:ext cx="2092960" cy="196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如图，通过上页</a:t>
            </a:r>
            <a:r>
              <a:rPr lang="en-US" altLang="zh-CN"/>
              <a:t>ppt</a:t>
            </a:r>
            <a:r>
              <a:rPr lang="zh-CN" altLang="en-US"/>
              <a:t>建立的规则，将</a:t>
            </a:r>
            <a:r>
              <a:rPr lang="en-US" altLang="zh-CN"/>
              <a:t>rm</a:t>
            </a:r>
            <a:r>
              <a:rPr lang="zh-CN" altLang="en-US"/>
              <a:t>删除命令禁止使用。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审计</a:t>
            </a:r>
            <a:r>
              <a:rPr lang="zh-CN" altLang="en-US"/>
              <a:t>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451610"/>
            <a:ext cx="10381615" cy="486283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审计台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237615"/>
            <a:ext cx="6694170" cy="3135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990" y="2742565"/>
            <a:ext cx="7667625" cy="3571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86675" y="145351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可对历史绘画录像进行查看，方便查找和定位异常操作和</a:t>
            </a:r>
            <a:r>
              <a:rPr lang="zh-CN" altLang="en-US"/>
              <a:t>举证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堡垒机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770" y="3758565"/>
            <a:ext cx="98875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堡垒机是从跳板机（也叫前置机）的概念演变过来的。早在</a:t>
            </a:r>
            <a:r>
              <a:rPr lang="en-US" altLang="zh-CN"/>
              <a:t>2000</a:t>
            </a:r>
            <a:r>
              <a:rPr lang="zh-CN" altLang="en-US"/>
              <a:t>年左右的时候，一些中大型企业为了能对运维人员的远程登录进行集中管理，会在机房部署一台跳板机。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跳板机其实就是一台</a:t>
            </a:r>
            <a:r>
              <a:rPr lang="en-US" altLang="zh-CN"/>
              <a:t>unix/windows</a:t>
            </a:r>
            <a:r>
              <a:rPr lang="zh-CN" altLang="en-US"/>
              <a:t>操作系统的服务器。所有运维人员都需要先远程登录跳板机，然后从跳板机登录其他服务器中进行运维操作。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随着技术和需求的发展，越来越多的客户需要对运维操作进行审计。因此，堡垒机应运而生。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9620" y="1443355"/>
            <a:ext cx="7703820" cy="211201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审计台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048510"/>
            <a:ext cx="9107805" cy="4265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075" y="1544320"/>
            <a:ext cx="899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登录日志中失败登录记录会显示，多次失败的用户可能存在密码爆破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审计台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2654935"/>
            <a:ext cx="11055985" cy="2947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630" y="1696085"/>
            <a:ext cx="10956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修改密码日志，查看用户密码修改记录情况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</a:t>
            </a:r>
            <a:r>
              <a:rPr lang="zh-CN" altLang="en-US"/>
              <a:t>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466850"/>
            <a:ext cx="10543540" cy="4938395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工作台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075180"/>
            <a:ext cx="10766425" cy="4138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6600" y="1534160"/>
            <a:ext cx="1024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工作台下可以查看用户被授权的资产，用户可以连接资产和传输文件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11655" y="1931035"/>
            <a:ext cx="77463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在本地搭建</a:t>
            </a:r>
            <a:r>
              <a:rPr lang="en-US" altLang="zh-CN"/>
              <a:t>jumpserver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将虚拟机或者同学间资产填入系统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练习建立用户、填写账号，资产授权、命令过滤等操作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jumpserver</a:t>
            </a:r>
            <a:r>
              <a:rPr lang="zh-CN" altLang="en-US"/>
              <a:t>登录资产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查看审计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jumserver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843405"/>
            <a:ext cx="69913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堡垒机分为商业堡垒机和开源堡垒，开源软件毫无疑问将是未来的主流。</a:t>
            </a:r>
            <a:r>
              <a:rPr lang="en-US" altLang="zh-CN"/>
              <a:t>Jumpserver </a:t>
            </a:r>
            <a:r>
              <a:rPr lang="zh-CN" altLang="en-US"/>
              <a:t>是全球首款完全开源的堡垒机，是符合</a:t>
            </a:r>
            <a:r>
              <a:rPr lang="en-US" altLang="zh-CN"/>
              <a:t> 4A </a:t>
            </a:r>
            <a:r>
              <a:rPr lang="zh-CN" altLang="en-US"/>
              <a:t>的专业运维审计系统，</a:t>
            </a:r>
            <a:r>
              <a:rPr lang="en-US" altLang="zh-CN"/>
              <a:t>GitHub Star </a:t>
            </a:r>
            <a:r>
              <a:rPr lang="zh-CN" altLang="en-US"/>
              <a:t>数超过</a:t>
            </a:r>
            <a:r>
              <a:rPr lang="en-US" altLang="zh-CN"/>
              <a:t> 1.1 </a:t>
            </a:r>
            <a:r>
              <a:rPr lang="zh-CN" altLang="en-US"/>
              <a:t>万，</a:t>
            </a:r>
            <a:r>
              <a:rPr lang="en-US" altLang="zh-CN"/>
              <a:t>Star </a:t>
            </a:r>
            <a:r>
              <a:rPr lang="zh-CN" altLang="en-US"/>
              <a:t>趋势就可以看出其受欢迎程度。</a:t>
            </a:r>
            <a:endParaRPr lang="zh-CN" altLang="en-US"/>
          </a:p>
          <a:p>
            <a:r>
              <a:rPr lang="en-US" altLang="zh-CN"/>
              <a:t>JumpServer </a:t>
            </a:r>
            <a:r>
              <a:rPr lang="zh-CN" altLang="en-US"/>
              <a:t>开源堡垒机是一款运维安全审计系统产品</a:t>
            </a:r>
            <a:r>
              <a:rPr lang="en-US" altLang="zh-CN"/>
              <a:t> </a:t>
            </a:r>
            <a:r>
              <a:rPr lang="zh-CN" altLang="en-US"/>
              <a:t>，提供身份验证、授权控制、账号管理、安全审计等功能支持</a:t>
            </a:r>
            <a:r>
              <a:rPr lang="en-US" altLang="zh-CN"/>
              <a:t> </a:t>
            </a:r>
            <a:r>
              <a:rPr lang="zh-CN" altLang="en-US"/>
              <a:t>，帮助企业快速构建运维安全审计能力。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JumpServer</a:t>
            </a:r>
            <a:r>
              <a:rPr lang="zh-CN" altLang="en-US"/>
              <a:t>开源堡垒机采用了分布式架构设计</a:t>
            </a:r>
            <a:r>
              <a:rPr lang="en-US" altLang="zh-CN"/>
              <a:t> </a:t>
            </a:r>
            <a:r>
              <a:rPr lang="zh-CN" altLang="en-US"/>
              <a:t>，采用容器化的部署方式，支持多种资产类型和大规模资产纳管，可以支持高并发访问，满足企业用户在混合</a:t>
            </a:r>
            <a:r>
              <a:rPr lang="en-US" altLang="zh-CN"/>
              <a:t>IT</a:t>
            </a:r>
            <a:r>
              <a:rPr lang="zh-CN" altLang="en-US"/>
              <a:t>环境中的运维安全审计需求。</a:t>
            </a:r>
            <a:r>
              <a:rPr lang="en-US" altLang="zh-CN"/>
              <a:t>JumpServer</a:t>
            </a:r>
            <a:r>
              <a:rPr lang="zh-CN" altLang="en-US"/>
              <a:t>的用户涵盖金融、制造、物流、媒体、互联网等行业。</a:t>
            </a:r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472805" y="1378585"/>
            <a:ext cx="2940050" cy="1991995"/>
          </a:xfrm>
          <a:prstGeom prst="rect">
            <a:avLst/>
          </a:prstGeom>
        </p:spPr>
      </p:pic>
      <p:pic>
        <p:nvPicPr>
          <p:cNvPr id="8" name="图片 7" descr="customer-tengxunyoux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735" y="3659505"/>
            <a:ext cx="2667635" cy="1778000"/>
          </a:xfrm>
          <a:prstGeom prst="rect">
            <a:avLst/>
          </a:prstGeom>
        </p:spPr>
      </p:pic>
      <p:pic>
        <p:nvPicPr>
          <p:cNvPr id="9" name="图片 8" descr="customer-xiaohongsh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4832350"/>
            <a:ext cx="2700020" cy="179895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0270" y="543750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270" y="543750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直接访问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288415"/>
            <a:ext cx="8029575" cy="4523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83345" y="1989455"/>
            <a:ext cx="27273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起初直接连接公司的内网服务器进行操作。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不安全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账号难管理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事故难追责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每个服务器都是突破口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跳板机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94460"/>
            <a:ext cx="8290560" cy="4669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21800" y="2299335"/>
            <a:ext cx="26403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后来通过跳板机进行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安全有所提升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无法记录和审计功能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无法做到精细化管理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账户管理</a:t>
            </a:r>
            <a:r>
              <a:rPr lang="zh-CN" altLang="en-US"/>
              <a:t>难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堡垒机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466215"/>
            <a:ext cx="8035925" cy="4448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54465" y="2202180"/>
            <a:ext cx="25228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通过堡垒机访问指定的服务。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权限管理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易于管理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安全性高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方便追责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避免误操作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为什么需要堡垒机？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7555" y="1382395"/>
            <a:ext cx="1007173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这是因为在运维方面存在以下安全挑战：</a:t>
            </a:r>
            <a:endParaRPr lang="zh-CN" altLang="en-US" b="1"/>
          </a:p>
          <a:p>
            <a:endParaRPr lang="en-US" altLang="zh-CN"/>
          </a:p>
          <a:p>
            <a:r>
              <a:rPr lang="zh-CN" altLang="en-US" b="1"/>
              <a:t>集中管理难</a:t>
            </a:r>
            <a:endParaRPr lang="zh-CN" altLang="en-US" b="1"/>
          </a:p>
          <a:p>
            <a:endParaRPr lang="en-US" altLang="zh-CN"/>
          </a:p>
          <a:p>
            <a:r>
              <a:rPr lang="zh-CN" altLang="en-US"/>
              <a:t>主机分散（多中心，云主机）；运维入口分散，办公网络、家庭网络均需要访问。</a:t>
            </a:r>
            <a:endParaRPr lang="zh-CN" altLang="en-US"/>
          </a:p>
          <a:p>
            <a:endParaRPr lang="en-US" altLang="zh-CN"/>
          </a:p>
          <a:p>
            <a:r>
              <a:rPr lang="zh-CN" altLang="en-US" b="1"/>
              <a:t>权限管理难</a:t>
            </a:r>
            <a:endParaRPr lang="zh-CN" altLang="en-US" b="1"/>
          </a:p>
          <a:p>
            <a:endParaRPr lang="en-US" altLang="zh-CN"/>
          </a:p>
          <a:p>
            <a:r>
              <a:rPr lang="zh-CN" altLang="en-US"/>
              <a:t>账号多人共享；高权限账号滥用；越权操作、误操作等</a:t>
            </a:r>
            <a:endParaRPr lang="zh-CN" altLang="en-US"/>
          </a:p>
          <a:p>
            <a:endParaRPr lang="en-US" altLang="zh-CN"/>
          </a:p>
          <a:p>
            <a:r>
              <a:rPr lang="zh-CN" altLang="en-US" b="1"/>
              <a:t>第三方外包</a:t>
            </a:r>
            <a:endParaRPr lang="zh-CN" altLang="en-US" b="1"/>
          </a:p>
          <a:p>
            <a:endParaRPr lang="en-US" altLang="zh-CN"/>
          </a:p>
          <a:p>
            <a:r>
              <a:rPr lang="zh-CN" altLang="en-US"/>
              <a:t>运维外包；账号泄露；操作不透明；无审计；发生事故，难以定位定责</a:t>
            </a:r>
            <a:endParaRPr lang="zh-CN" altLang="en-US"/>
          </a:p>
          <a:p>
            <a:endParaRPr lang="en-US" altLang="zh-CN"/>
          </a:p>
          <a:p>
            <a:r>
              <a:rPr lang="zh-CN" altLang="en-US" b="1"/>
              <a:t>法律法规</a:t>
            </a:r>
            <a:endParaRPr lang="zh-CN" altLang="en-US" b="1"/>
          </a:p>
          <a:p>
            <a:endParaRPr lang="en-US" altLang="zh-CN"/>
          </a:p>
          <a:p>
            <a:r>
              <a:rPr lang="zh-CN" altLang="en-US"/>
              <a:t>企业运维需要监控；等级保护要求；合规性要求；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堡垒机的设计理念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699135" y="1689100"/>
            <a:ext cx="7502525" cy="400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07705" y="1891665"/>
            <a:ext cx="3269615" cy="2274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b="1"/>
          </a:p>
          <a:p>
            <a:r>
              <a:rPr lang="zh-CN" altLang="en-US"/>
              <a:t>堡垒机主要是有</a:t>
            </a:r>
            <a:r>
              <a:rPr lang="en-US" altLang="zh-CN"/>
              <a:t>4A</a:t>
            </a:r>
            <a:r>
              <a:rPr lang="zh-CN" altLang="en-US"/>
              <a:t>理念，即</a:t>
            </a:r>
            <a:endParaRPr lang="zh-CN" altLang="en-US"/>
          </a:p>
          <a:p>
            <a:r>
              <a:rPr lang="zh-CN" altLang="en-US"/>
              <a:t>认证（</a:t>
            </a:r>
            <a:r>
              <a:rPr lang="en-US" altLang="zh-CN"/>
              <a:t>Authen</a:t>
            </a:r>
            <a:r>
              <a:rPr lang="zh-CN" altLang="en-US"/>
              <a:t>）、</a:t>
            </a:r>
            <a:endParaRPr lang="zh-CN" altLang="en-US"/>
          </a:p>
          <a:p>
            <a:r>
              <a:rPr lang="zh-CN" altLang="en-US"/>
              <a:t>授权（</a:t>
            </a:r>
            <a:r>
              <a:rPr lang="en-US" altLang="zh-CN"/>
              <a:t>Authorize</a:t>
            </a:r>
            <a:r>
              <a:rPr lang="zh-CN" altLang="en-US"/>
              <a:t>）、</a:t>
            </a:r>
            <a:endParaRPr lang="zh-CN" altLang="en-US"/>
          </a:p>
          <a:p>
            <a:r>
              <a:rPr lang="zh-CN" altLang="en-US"/>
              <a:t>账号（</a:t>
            </a:r>
            <a:r>
              <a:rPr lang="en-US" altLang="zh-CN"/>
              <a:t>Account</a:t>
            </a:r>
            <a:r>
              <a:rPr lang="zh-CN" altLang="en-US"/>
              <a:t>）、</a:t>
            </a:r>
            <a:endParaRPr lang="zh-CN" altLang="en-US"/>
          </a:p>
          <a:p>
            <a:r>
              <a:rPr lang="zh-CN" altLang="en-US"/>
              <a:t>审计（</a:t>
            </a:r>
            <a:r>
              <a:rPr lang="en-US" altLang="zh-CN"/>
              <a:t>Audit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commondata" val="eyJoZGlkIjoiM2U0M2FhMTk3ZDVhZTBmZjllODE5MDdmZmU5OWIyYjAifQ=="/>
  <p:tag name="resource_record_key" val="{&quot;10&quot;:[20081093,21540414],&quot;70&quot;:[3312256]}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2197</Words>
  <Application>WPS 演示</Application>
  <PresentationFormat>宽屏</PresentationFormat>
  <Paragraphs>287</Paragraphs>
  <Slides>35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Wingdings</vt:lpstr>
      <vt:lpstr>Arial</vt:lpstr>
      <vt:lpstr>微软雅黑</vt:lpstr>
      <vt:lpstr>Arial Unicode MS</vt:lpstr>
      <vt:lpstr>Calibri</vt:lpstr>
      <vt:lpstr>WPS</vt:lpstr>
      <vt:lpstr>Package</vt:lpstr>
      <vt:lpstr>jumpserver</vt:lpstr>
      <vt:lpstr>PowerPoint 演示文稿</vt:lpstr>
      <vt:lpstr>堡垒机</vt:lpstr>
      <vt:lpstr>jumserver</vt:lpstr>
      <vt:lpstr>直接访问</vt:lpstr>
      <vt:lpstr>跳板机</vt:lpstr>
      <vt:lpstr>堡垒机</vt:lpstr>
      <vt:lpstr>为什么需要堡垒机？</vt:lpstr>
      <vt:lpstr>堡垒机的设计理念</vt:lpstr>
      <vt:lpstr>堡垒机的目标</vt:lpstr>
      <vt:lpstr>PowerPoint 演示文稿</vt:lpstr>
      <vt:lpstr>安装</vt:lpstr>
      <vt:lpstr>安装</vt:lpstr>
      <vt:lpstr>离线安装</vt:lpstr>
      <vt:lpstr>PowerPoint 演示文稿</vt:lpstr>
      <vt:lpstr>控制台</vt:lpstr>
      <vt:lpstr>用户管理-用户列表</vt:lpstr>
      <vt:lpstr>用户管理-邮件推送</vt:lpstr>
      <vt:lpstr>用户管理-系统角色</vt:lpstr>
      <vt:lpstr>用户管理-MFA认证</vt:lpstr>
      <vt:lpstr>资产管理</vt:lpstr>
      <vt:lpstr>账号管理</vt:lpstr>
      <vt:lpstr>账号管理-账号推送</vt:lpstr>
      <vt:lpstr>账号管理-账号推送</vt:lpstr>
      <vt:lpstr>授权管理-资产授权</vt:lpstr>
      <vt:lpstr>授权管理-命令过滤</vt:lpstr>
      <vt:lpstr>授权管理-命令过滤</vt:lpstr>
      <vt:lpstr>审计台</vt:lpstr>
      <vt:lpstr>审计台</vt:lpstr>
      <vt:lpstr>审计台</vt:lpstr>
      <vt:lpstr>审计台</vt:lpstr>
      <vt:lpstr>工作台</vt:lpstr>
      <vt:lpstr>工作台</vt:lpstr>
      <vt:lpstr>练习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敞篷小跑儿</cp:lastModifiedBy>
  <cp:revision>647</cp:revision>
  <dcterms:created xsi:type="dcterms:W3CDTF">2019-06-19T02:08:00Z</dcterms:created>
  <dcterms:modified xsi:type="dcterms:W3CDTF">2024-12-05T09:04:30Z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567AE68CE3D54AB3AE9FBF8C7E2D5D4B_13</vt:lpwstr>
  </property>
</Properties>
</file>